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4" r:id="rId4"/>
    <p:sldId id="260" r:id="rId5"/>
    <p:sldId id="261" r:id="rId6"/>
    <p:sldId id="268" r:id="rId7"/>
    <p:sldId id="263" r:id="rId8"/>
    <p:sldId id="269" r:id="rId9"/>
    <p:sldId id="264" r:id="rId10"/>
    <p:sldId id="270" r:id="rId11"/>
    <p:sldId id="265" r:id="rId12"/>
    <p:sldId id="272" r:id="rId13"/>
    <p:sldId id="266" r:id="rId14"/>
    <p:sldId id="273" r:id="rId15"/>
    <p:sldId id="275" r:id="rId16"/>
    <p:sldId id="276" r:id="rId17"/>
    <p:sldId id="280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3C0FFF-038F-4196-9840-EE1385AFC2F4}" v="549" dt="2023-01-24T16:30:08.937"/>
    <p1510:client id="{8AC9E436-2846-42CB-91E4-8DA78C28FE93}" v="156" dt="2023-01-24T18:47:21.539"/>
    <p1510:client id="{9F39E403-4CB9-4595-85D9-42AA3E38E445}" v="543" dt="2023-01-28T12:11:34.920"/>
    <p1510:client id="{B563ED69-7DB7-4C8E-A87F-F8B003DE4869}" v="50" dt="2023-01-24T16:43:30.981"/>
    <p1510:client id="{BB871BC8-CE3A-4A92-B1EF-F9139CEE7604}" v="207" dt="2023-01-29T10:01:54.625"/>
    <p1510:client id="{CC46F347-1C73-4F30-83EC-59AE4BD6B245}" v="1065" dt="2023-01-27T15:28:36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0"/>
    <p:restoredTop sz="94722"/>
  </p:normalViewPr>
  <p:slideViewPr>
    <p:cSldViewPr snapToGrid="0">
      <p:cViewPr varScale="1">
        <p:scale>
          <a:sx n="105" d="100"/>
          <a:sy n="105" d="100"/>
        </p:scale>
        <p:origin x="21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1/30/23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Segmentierungsfreies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Wordspotting</a:t>
            </a:r>
            <a:endParaRPr lang="en-US" err="1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215718" cy="1655762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08D-16D0-30CE-E510-23A8127A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Schritte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E9ED-0C10-B668-AB48-6789EB0C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Berechnen</a:t>
            </a:r>
            <a:r>
              <a:rPr lang="en-US" dirty="0">
                <a:ea typeface="+mn-lt"/>
                <a:cs typeface="+mn-lt"/>
              </a:rPr>
              <a:t> von SIFT </a:t>
            </a:r>
            <a:r>
              <a:rPr lang="en-US" dirty="0" err="1">
                <a:ea typeface="+mn-lt"/>
                <a:cs typeface="+mn-lt"/>
              </a:rPr>
              <a:t>Deskriptoren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gesamten</a:t>
            </a:r>
            <a:r>
              <a:rPr lang="en-US" dirty="0">
                <a:ea typeface="+mn-lt"/>
                <a:cs typeface="+mn-lt"/>
              </a:rPr>
              <a:t> Bild 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Quantisierung</a:t>
            </a:r>
            <a:r>
              <a:rPr lang="en-US" dirty="0">
                <a:ea typeface="+mn-lt"/>
                <a:cs typeface="+mn-lt"/>
              </a:rPr>
              <a:t> von den SIFT-</a:t>
            </a:r>
            <a:r>
              <a:rPr lang="en-US" dirty="0" err="1">
                <a:ea typeface="+mn-lt"/>
                <a:cs typeface="+mn-lt"/>
              </a:rPr>
              <a:t>Deskriptoren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mithilfe</a:t>
            </a:r>
            <a:r>
              <a:rPr lang="en-US" dirty="0">
                <a:ea typeface="+mn-lt"/>
                <a:cs typeface="+mn-lt"/>
              </a:rPr>
              <a:t> von </a:t>
            </a:r>
            <a:r>
              <a:rPr lang="en-US" dirty="0" err="1">
                <a:ea typeface="+mn-lt"/>
                <a:cs typeface="+mn-lt"/>
              </a:rPr>
              <a:t>kmeans</a:t>
            </a:r>
            <a:r>
              <a:rPr lang="en-US" dirty="0">
                <a:ea typeface="+mn-lt"/>
                <a:cs typeface="+mn-lt"/>
              </a:rPr>
              <a:t>-Clustering 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Berechnen</a:t>
            </a:r>
            <a:r>
              <a:rPr lang="en-US" dirty="0">
                <a:ea typeface="+mn-lt"/>
                <a:cs typeface="+mn-lt"/>
              </a:rPr>
              <a:t> des Bag of Features </a:t>
            </a:r>
            <a:r>
              <a:rPr lang="en-US" dirty="0" err="1">
                <a:ea typeface="+mn-lt"/>
                <a:cs typeface="+mn-lt"/>
              </a:rPr>
              <a:t>Histogrammes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Anfragebild</a:t>
            </a:r>
            <a:r>
              <a:rPr lang="en-US" dirty="0">
                <a:ea typeface="+mn-lt"/>
                <a:cs typeface="+mn-lt"/>
              </a:rPr>
              <a:t> H0 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Berechnen</a:t>
            </a:r>
            <a:r>
              <a:rPr lang="en-US" dirty="0">
                <a:ea typeface="+mn-lt"/>
                <a:cs typeface="+mn-lt"/>
              </a:rPr>
              <a:t> der Bag of Features </a:t>
            </a:r>
            <a:r>
              <a:rPr lang="en-US" dirty="0" err="1">
                <a:ea typeface="+mn-lt"/>
                <a:cs typeface="+mn-lt"/>
              </a:rPr>
              <a:t>Histogramme</a:t>
            </a:r>
            <a:r>
              <a:rPr lang="en-US" dirty="0">
                <a:ea typeface="+mn-lt"/>
                <a:cs typeface="+mn-lt"/>
              </a:rPr>
              <a:t> für </a:t>
            </a:r>
            <a:r>
              <a:rPr lang="en-US" dirty="0" err="1">
                <a:ea typeface="+mn-lt"/>
                <a:cs typeface="+mn-lt"/>
              </a:rPr>
              <a:t>verschiedene</a:t>
            </a:r>
            <a:r>
              <a:rPr lang="en-US" dirty="0">
                <a:ea typeface="+mn-lt"/>
                <a:cs typeface="+mn-lt"/>
              </a:rPr>
              <a:t> Fenster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gesamten</a:t>
            </a:r>
            <a:r>
              <a:rPr lang="en-US" dirty="0">
                <a:ea typeface="+mn-lt"/>
                <a:cs typeface="+mn-lt"/>
              </a:rPr>
              <a:t> Bild (H1,…,Hn)</a:t>
            </a:r>
          </a:p>
          <a:p>
            <a:pPr marL="514350" indent="-514350">
              <a:buAutoNum type="arabicPeriod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47273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96D83-ECF4-9F20-854D-23193BD4F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n-US" sz="3600" dirty="0">
                <a:cs typeface="Calibri Light"/>
              </a:rPr>
              <a:t>4. </a:t>
            </a:r>
            <a:r>
              <a:rPr lang="en-US" sz="3600" dirty="0" err="1">
                <a:ea typeface="+mj-lt"/>
                <a:cs typeface="+mj-lt"/>
              </a:rPr>
              <a:t>Berechnen</a:t>
            </a:r>
            <a:r>
              <a:rPr lang="en-US" sz="3600" dirty="0">
                <a:ea typeface="+mj-lt"/>
                <a:cs typeface="+mj-lt"/>
              </a:rPr>
              <a:t> der Bag of Features </a:t>
            </a:r>
            <a:r>
              <a:rPr lang="en-US" sz="3600" dirty="0" err="1">
                <a:ea typeface="+mj-lt"/>
                <a:cs typeface="+mj-lt"/>
              </a:rPr>
              <a:t>Histogramme</a:t>
            </a:r>
            <a:r>
              <a:rPr lang="en-US" sz="3600" dirty="0">
                <a:ea typeface="+mj-lt"/>
                <a:cs typeface="+mj-lt"/>
              </a:rPr>
              <a:t> für </a:t>
            </a:r>
            <a:r>
              <a:rPr lang="en-US" sz="3600" dirty="0" err="1">
                <a:ea typeface="+mj-lt"/>
                <a:cs typeface="+mj-lt"/>
              </a:rPr>
              <a:t>verschiedene</a:t>
            </a:r>
            <a:r>
              <a:rPr lang="en-US" sz="3600" dirty="0">
                <a:ea typeface="+mj-lt"/>
                <a:cs typeface="+mj-lt"/>
              </a:rPr>
              <a:t> Fenster </a:t>
            </a:r>
            <a:r>
              <a:rPr lang="en-US" sz="3600" dirty="0" err="1">
                <a:ea typeface="+mj-lt"/>
                <a:cs typeface="+mj-lt"/>
              </a:rPr>
              <a:t>im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gesamten</a:t>
            </a:r>
            <a:r>
              <a:rPr lang="en-US" sz="3600" dirty="0">
                <a:ea typeface="+mj-lt"/>
                <a:cs typeface="+mj-lt"/>
              </a:rPr>
              <a:t> Bild (H1,…,Hn) </a:t>
            </a:r>
            <a:endParaRPr lang="en-US" sz="3600" dirty="0">
              <a:cs typeface="Calibri Light"/>
            </a:endParaRPr>
          </a:p>
          <a:p>
            <a:endParaRPr lang="en-US" sz="3600" dirty="0">
              <a:cs typeface="Calibri Light"/>
            </a:endParaRP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11C02217-D3CC-615D-E560-3DC6B3E61B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96988" y="1825625"/>
            <a:ext cx="4798024" cy="4351338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A83C02-FFC4-FEBF-7983-2367E2DB9840}"/>
              </a:ext>
            </a:extLst>
          </p:cNvPr>
          <p:cNvCxnSpPr/>
          <p:nvPr/>
        </p:nvCxnSpPr>
        <p:spPr>
          <a:xfrm flipV="1">
            <a:off x="3738748" y="2223654"/>
            <a:ext cx="1003465" cy="25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3C60662-4403-0647-873A-23088219BB75}"/>
              </a:ext>
            </a:extLst>
          </p:cNvPr>
          <p:cNvCxnSpPr>
            <a:cxnSpLocks/>
          </p:cNvCxnSpPr>
          <p:nvPr/>
        </p:nvCxnSpPr>
        <p:spPr>
          <a:xfrm flipV="1">
            <a:off x="6400800" y="2213758"/>
            <a:ext cx="1834737" cy="455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2F1E0D1-7501-C7FF-1972-643F48D4C40D}"/>
              </a:ext>
            </a:extLst>
          </p:cNvPr>
          <p:cNvCxnSpPr>
            <a:cxnSpLocks/>
          </p:cNvCxnSpPr>
          <p:nvPr/>
        </p:nvCxnSpPr>
        <p:spPr>
          <a:xfrm flipH="1">
            <a:off x="3742706" y="2338448"/>
            <a:ext cx="4320638" cy="1033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87CFE31-251F-06ED-E565-FE830B917861}"/>
              </a:ext>
            </a:extLst>
          </p:cNvPr>
          <p:cNvCxnSpPr>
            <a:cxnSpLocks/>
          </p:cNvCxnSpPr>
          <p:nvPr/>
        </p:nvCxnSpPr>
        <p:spPr>
          <a:xfrm>
            <a:off x="3897084" y="3476499"/>
            <a:ext cx="4536374" cy="97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4548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08D-16D0-30CE-E510-23A8127A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Schritte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E9ED-0C10-B668-AB48-6789EB0C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Berechnen</a:t>
            </a:r>
            <a:r>
              <a:rPr lang="en-US" dirty="0">
                <a:ea typeface="+mn-lt"/>
                <a:cs typeface="+mn-lt"/>
              </a:rPr>
              <a:t> von SIFT </a:t>
            </a:r>
            <a:r>
              <a:rPr lang="en-US" dirty="0" err="1">
                <a:ea typeface="+mn-lt"/>
                <a:cs typeface="+mn-lt"/>
              </a:rPr>
              <a:t>Deskriptoren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gesamten</a:t>
            </a:r>
            <a:r>
              <a:rPr lang="en-US" dirty="0">
                <a:ea typeface="+mn-lt"/>
                <a:cs typeface="+mn-lt"/>
              </a:rPr>
              <a:t> Bild </a:t>
            </a:r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Quantisierung</a:t>
            </a:r>
            <a:r>
              <a:rPr lang="en-US" dirty="0">
                <a:ea typeface="+mn-lt"/>
                <a:cs typeface="+mn-lt"/>
              </a:rPr>
              <a:t> von den SIFT-</a:t>
            </a:r>
            <a:r>
              <a:rPr lang="en-US" dirty="0" err="1">
                <a:ea typeface="+mn-lt"/>
                <a:cs typeface="+mn-lt"/>
              </a:rPr>
              <a:t>Deskriptoren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mithilfe</a:t>
            </a:r>
            <a:r>
              <a:rPr lang="en-US" dirty="0">
                <a:ea typeface="+mn-lt"/>
                <a:cs typeface="+mn-lt"/>
              </a:rPr>
              <a:t> von </a:t>
            </a:r>
            <a:r>
              <a:rPr lang="en-US" dirty="0" err="1">
                <a:ea typeface="+mn-lt"/>
                <a:cs typeface="+mn-lt"/>
              </a:rPr>
              <a:t>kmeans</a:t>
            </a:r>
            <a:r>
              <a:rPr lang="en-US" dirty="0">
                <a:ea typeface="+mn-lt"/>
                <a:cs typeface="+mn-lt"/>
              </a:rPr>
              <a:t>-Clustering 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Berechnen</a:t>
            </a:r>
            <a:r>
              <a:rPr lang="en-US" dirty="0">
                <a:ea typeface="+mn-lt"/>
                <a:cs typeface="+mn-lt"/>
              </a:rPr>
              <a:t> des Bag of Features </a:t>
            </a:r>
            <a:r>
              <a:rPr lang="en-US" dirty="0" err="1">
                <a:ea typeface="+mn-lt"/>
                <a:cs typeface="+mn-lt"/>
              </a:rPr>
              <a:t>Histogrammes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Anfragebild</a:t>
            </a:r>
            <a:r>
              <a:rPr lang="en-US" dirty="0">
                <a:ea typeface="+mn-lt"/>
                <a:cs typeface="+mn-lt"/>
              </a:rPr>
              <a:t> H0 </a:t>
            </a:r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Berechnen</a:t>
            </a:r>
            <a:r>
              <a:rPr lang="en-US" dirty="0">
                <a:ea typeface="+mn-lt"/>
                <a:cs typeface="+mn-lt"/>
              </a:rPr>
              <a:t> der Bag of Features </a:t>
            </a:r>
            <a:r>
              <a:rPr lang="en-US" dirty="0" err="1">
                <a:ea typeface="+mn-lt"/>
                <a:cs typeface="+mn-lt"/>
              </a:rPr>
              <a:t>Histogramme</a:t>
            </a:r>
            <a:r>
              <a:rPr lang="en-US" dirty="0">
                <a:ea typeface="+mn-lt"/>
                <a:cs typeface="+mn-lt"/>
              </a:rPr>
              <a:t> für </a:t>
            </a:r>
            <a:r>
              <a:rPr lang="en-US" dirty="0" err="1">
                <a:ea typeface="+mn-lt"/>
                <a:cs typeface="+mn-lt"/>
              </a:rPr>
              <a:t>verschiedene</a:t>
            </a:r>
            <a:r>
              <a:rPr lang="en-US" dirty="0">
                <a:ea typeface="+mn-lt"/>
                <a:cs typeface="+mn-lt"/>
              </a:rPr>
              <a:t> Fenster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gesamten</a:t>
            </a:r>
            <a:r>
              <a:rPr lang="en-US" dirty="0">
                <a:ea typeface="+mn-lt"/>
                <a:cs typeface="+mn-lt"/>
              </a:rPr>
              <a:t> Bild (H1,…,Hn) 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Sortieren</a:t>
            </a:r>
            <a:r>
              <a:rPr lang="en-US" dirty="0">
                <a:ea typeface="+mn-lt"/>
                <a:cs typeface="+mn-lt"/>
              </a:rPr>
              <a:t> von den Bag of Features </a:t>
            </a:r>
            <a:r>
              <a:rPr lang="en-US" dirty="0" err="1">
                <a:ea typeface="+mn-lt"/>
                <a:cs typeface="+mn-lt"/>
              </a:rPr>
              <a:t>Histogrammen</a:t>
            </a:r>
            <a:r>
              <a:rPr lang="en-US" dirty="0">
                <a:ea typeface="+mn-lt"/>
                <a:cs typeface="+mn-lt"/>
              </a:rPr>
              <a:t> (H1,…,Hn) </a:t>
            </a:r>
            <a:r>
              <a:rPr lang="en-US" dirty="0" err="1">
                <a:ea typeface="+mn-lt"/>
                <a:cs typeface="+mn-lt"/>
              </a:rPr>
              <a:t>basierend</a:t>
            </a:r>
            <a:r>
              <a:rPr lang="en-US" dirty="0">
                <a:ea typeface="+mn-lt"/>
                <a:cs typeface="+mn-lt"/>
              </a:rPr>
              <a:t> auf </a:t>
            </a:r>
            <a:r>
              <a:rPr lang="en-US" dirty="0" err="1">
                <a:ea typeface="+mn-lt"/>
                <a:cs typeface="+mn-lt"/>
              </a:rPr>
              <a:t>Ähnlichkeit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zu</a:t>
            </a:r>
            <a:r>
              <a:rPr lang="en-US" dirty="0">
                <a:ea typeface="+mn-lt"/>
                <a:cs typeface="+mn-lt"/>
              </a:rPr>
              <a:t> H0</a:t>
            </a:r>
          </a:p>
          <a:p>
            <a:pPr marL="514350" indent="-514350">
              <a:buAutoNum type="arabicPeriod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50848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DD7B-FAB1-94FA-93AC-95DC9501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86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000"/>
              </a:spcBef>
            </a:pPr>
            <a:endParaRPr lang="en-US" sz="3600" dirty="0">
              <a:cs typeface="Calibri Light"/>
            </a:endParaRPr>
          </a:p>
          <a:p>
            <a:pPr>
              <a:spcBef>
                <a:spcPts val="1000"/>
              </a:spcBef>
            </a:pPr>
            <a:r>
              <a:rPr lang="en-US" sz="3600" dirty="0">
                <a:ea typeface="+mj-lt"/>
                <a:cs typeface="+mj-lt"/>
              </a:rPr>
              <a:t>5. </a:t>
            </a:r>
            <a:r>
              <a:rPr lang="en-US" sz="3600" dirty="0" err="1">
                <a:ea typeface="+mj-lt"/>
                <a:cs typeface="+mj-lt"/>
              </a:rPr>
              <a:t>Sortieren</a:t>
            </a:r>
            <a:r>
              <a:rPr lang="en-US" sz="3600" dirty="0">
                <a:ea typeface="+mj-lt"/>
                <a:cs typeface="+mj-lt"/>
              </a:rPr>
              <a:t> von den Bag of Features </a:t>
            </a:r>
            <a:r>
              <a:rPr lang="en-US" sz="3600" dirty="0" err="1">
                <a:ea typeface="+mj-lt"/>
                <a:cs typeface="+mj-lt"/>
              </a:rPr>
              <a:t>Histogrammen</a:t>
            </a:r>
            <a:r>
              <a:rPr lang="en-US" sz="3600" dirty="0">
                <a:ea typeface="+mj-lt"/>
                <a:cs typeface="+mj-lt"/>
              </a:rPr>
              <a:t> (H1,…,Hn) </a:t>
            </a:r>
            <a:r>
              <a:rPr lang="en-US" sz="3600" dirty="0" err="1">
                <a:ea typeface="+mj-lt"/>
                <a:cs typeface="+mj-lt"/>
              </a:rPr>
              <a:t>basierend</a:t>
            </a:r>
            <a:r>
              <a:rPr lang="en-US" sz="3600" dirty="0">
                <a:ea typeface="+mj-lt"/>
                <a:cs typeface="+mj-lt"/>
              </a:rPr>
              <a:t> auf </a:t>
            </a:r>
            <a:r>
              <a:rPr lang="en-US" sz="3600" dirty="0" err="1">
                <a:ea typeface="+mj-lt"/>
                <a:cs typeface="+mj-lt"/>
              </a:rPr>
              <a:t>Ähnlichkeit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zu</a:t>
            </a:r>
            <a:r>
              <a:rPr lang="en-US" sz="3600" dirty="0">
                <a:ea typeface="+mj-lt"/>
                <a:cs typeface="+mj-lt"/>
              </a:rPr>
              <a:t> H0 </a:t>
            </a:r>
          </a:p>
        </p:txBody>
      </p:sp>
      <p:pic>
        <p:nvPicPr>
          <p:cNvPr id="11" name="Picture 17" descr="Diagram, text&#10;&#10;Description automatically generated">
            <a:extLst>
              <a:ext uri="{FF2B5EF4-FFF2-40B4-BE49-F238E27FC236}">
                <a16:creationId xmlns:a16="http://schemas.microsoft.com/office/drawing/2014/main" id="{DE660626-2CE9-2E6A-0A16-0A5B53658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79" y="1942654"/>
            <a:ext cx="5462416" cy="4536627"/>
          </a:xfrm>
          <a:prstGeom prst="rect">
            <a:avLst/>
          </a:prstGeom>
        </p:spPr>
      </p:pic>
      <p:pic>
        <p:nvPicPr>
          <p:cNvPr id="12" name="Picture 12" descr="Shape&#10;&#10;Description automatically generated">
            <a:extLst>
              <a:ext uri="{FF2B5EF4-FFF2-40B4-BE49-F238E27FC236}">
                <a16:creationId xmlns:a16="http://schemas.microsoft.com/office/drawing/2014/main" id="{3E7E6EE5-2195-7C64-FE26-9E0B7C2F85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164347" y="1843554"/>
            <a:ext cx="5896554" cy="3938962"/>
          </a:xfrm>
        </p:spPr>
      </p:pic>
    </p:spTree>
    <p:extLst>
      <p:ext uri="{BB962C8B-B14F-4D97-AF65-F5344CB8AC3E}">
        <p14:creationId xmlns:p14="http://schemas.microsoft.com/office/powerpoint/2010/main" val="2670982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08D-16D0-30CE-E510-23A8127A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Schritte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E9ED-0C10-B668-AB48-6789EB0C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Berechnen</a:t>
            </a:r>
            <a:r>
              <a:rPr lang="en-US" dirty="0">
                <a:ea typeface="+mn-lt"/>
                <a:cs typeface="+mn-lt"/>
              </a:rPr>
              <a:t> von SIFT </a:t>
            </a:r>
            <a:r>
              <a:rPr lang="en-US" dirty="0" err="1">
                <a:ea typeface="+mn-lt"/>
                <a:cs typeface="+mn-lt"/>
              </a:rPr>
              <a:t>Deskriptoren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gesamten</a:t>
            </a:r>
            <a:r>
              <a:rPr lang="en-US" dirty="0">
                <a:ea typeface="+mn-lt"/>
                <a:cs typeface="+mn-lt"/>
              </a:rPr>
              <a:t> Bild </a:t>
            </a:r>
            <a:endParaRPr lang="en-US"/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Quantisierung</a:t>
            </a:r>
            <a:r>
              <a:rPr lang="en-US" dirty="0">
                <a:ea typeface="+mn-lt"/>
                <a:cs typeface="+mn-lt"/>
              </a:rPr>
              <a:t> von den SIFT-</a:t>
            </a:r>
            <a:r>
              <a:rPr lang="en-US" dirty="0" err="1">
                <a:ea typeface="+mn-lt"/>
                <a:cs typeface="+mn-lt"/>
              </a:rPr>
              <a:t>Deskriptoren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mithilfe</a:t>
            </a:r>
            <a:r>
              <a:rPr lang="en-US" dirty="0">
                <a:ea typeface="+mn-lt"/>
                <a:cs typeface="+mn-lt"/>
              </a:rPr>
              <a:t> von </a:t>
            </a:r>
            <a:r>
              <a:rPr lang="en-US" dirty="0" err="1">
                <a:ea typeface="+mn-lt"/>
                <a:cs typeface="+mn-lt"/>
              </a:rPr>
              <a:t>kmeans</a:t>
            </a:r>
            <a:r>
              <a:rPr lang="en-US" dirty="0">
                <a:ea typeface="+mn-lt"/>
                <a:cs typeface="+mn-lt"/>
              </a:rPr>
              <a:t>-Clustering </a:t>
            </a:r>
            <a:endParaRPr lang="en-US"/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Berechnen</a:t>
            </a:r>
            <a:r>
              <a:rPr lang="en-US" dirty="0">
                <a:ea typeface="+mn-lt"/>
                <a:cs typeface="+mn-lt"/>
              </a:rPr>
              <a:t> des Bag of Features </a:t>
            </a:r>
            <a:r>
              <a:rPr lang="en-US" dirty="0" err="1">
                <a:ea typeface="+mn-lt"/>
                <a:cs typeface="+mn-lt"/>
              </a:rPr>
              <a:t>Histogrammes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vom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Anfragebild</a:t>
            </a:r>
            <a:r>
              <a:rPr lang="en-US" dirty="0">
                <a:ea typeface="+mn-lt"/>
                <a:cs typeface="+mn-lt"/>
              </a:rPr>
              <a:t> H0 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Berechnen</a:t>
            </a:r>
            <a:r>
              <a:rPr lang="en-US" dirty="0">
                <a:ea typeface="+mn-lt"/>
                <a:cs typeface="+mn-lt"/>
              </a:rPr>
              <a:t> der Bag of Features </a:t>
            </a:r>
            <a:r>
              <a:rPr lang="en-US" dirty="0" err="1">
                <a:ea typeface="+mn-lt"/>
                <a:cs typeface="+mn-lt"/>
              </a:rPr>
              <a:t>Histogramme</a:t>
            </a:r>
            <a:r>
              <a:rPr lang="en-US" dirty="0">
                <a:ea typeface="+mn-lt"/>
                <a:cs typeface="+mn-lt"/>
              </a:rPr>
              <a:t> für </a:t>
            </a:r>
            <a:r>
              <a:rPr lang="en-US" dirty="0" err="1">
                <a:ea typeface="+mn-lt"/>
                <a:cs typeface="+mn-lt"/>
              </a:rPr>
              <a:t>verschiedene</a:t>
            </a:r>
            <a:r>
              <a:rPr lang="en-US" dirty="0">
                <a:ea typeface="+mn-lt"/>
                <a:cs typeface="+mn-lt"/>
              </a:rPr>
              <a:t> Fenster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gesamten</a:t>
            </a:r>
            <a:r>
              <a:rPr lang="en-US" dirty="0">
                <a:ea typeface="+mn-lt"/>
                <a:cs typeface="+mn-lt"/>
              </a:rPr>
              <a:t> Bild (H1,…,Hn) 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Sortieren</a:t>
            </a:r>
            <a:r>
              <a:rPr lang="en-US" dirty="0">
                <a:ea typeface="+mn-lt"/>
                <a:cs typeface="+mn-lt"/>
              </a:rPr>
              <a:t> von den Bag of Features </a:t>
            </a:r>
            <a:r>
              <a:rPr lang="en-US" dirty="0" err="1">
                <a:ea typeface="+mn-lt"/>
                <a:cs typeface="+mn-lt"/>
              </a:rPr>
              <a:t>Histogrammen</a:t>
            </a:r>
            <a:r>
              <a:rPr lang="en-US" dirty="0">
                <a:ea typeface="+mn-lt"/>
                <a:cs typeface="+mn-lt"/>
              </a:rPr>
              <a:t> (H1,…,Hn) </a:t>
            </a:r>
            <a:r>
              <a:rPr lang="en-US" dirty="0" err="1">
                <a:ea typeface="+mn-lt"/>
                <a:cs typeface="+mn-lt"/>
              </a:rPr>
              <a:t>basierend</a:t>
            </a:r>
            <a:r>
              <a:rPr lang="en-US" dirty="0">
                <a:ea typeface="+mn-lt"/>
                <a:cs typeface="+mn-lt"/>
              </a:rPr>
              <a:t> auf </a:t>
            </a:r>
            <a:r>
              <a:rPr lang="en-US" dirty="0" err="1">
                <a:ea typeface="+mn-lt"/>
                <a:cs typeface="+mn-lt"/>
              </a:rPr>
              <a:t>Ähnlichkeit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zu</a:t>
            </a:r>
            <a:r>
              <a:rPr lang="en-US" dirty="0">
                <a:ea typeface="+mn-lt"/>
                <a:cs typeface="+mn-lt"/>
              </a:rPr>
              <a:t> H0 </a:t>
            </a:r>
            <a:endParaRPr lang="en-US"/>
          </a:p>
          <a:p>
            <a:pPr marL="514350" indent="-514350">
              <a:buAutoNum type="arabicPeriod"/>
            </a:pPr>
            <a:r>
              <a:rPr lang="en-US" dirty="0">
                <a:cs typeface="Calibri" panose="020F0502020204030204"/>
              </a:rPr>
              <a:t>Non-maximum suppression </a:t>
            </a:r>
            <a:r>
              <a:rPr lang="en-US" dirty="0" err="1">
                <a:cs typeface="Calibri" panose="020F0502020204030204"/>
              </a:rPr>
              <a:t>nutzen</a:t>
            </a:r>
            <a:r>
              <a:rPr lang="en-US" dirty="0">
                <a:cs typeface="Calibri" panose="020F0502020204030204"/>
              </a:rPr>
              <a:t>, um </a:t>
            </a:r>
            <a:r>
              <a:rPr lang="en-US" dirty="0" err="1">
                <a:ea typeface="+mn-lt"/>
                <a:cs typeface="+mn-lt"/>
              </a:rPr>
              <a:t>überlappende</a:t>
            </a:r>
            <a:r>
              <a:rPr lang="en-US" dirty="0">
                <a:ea typeface="+mn-lt"/>
                <a:cs typeface="+mn-lt"/>
              </a:rPr>
              <a:t> Fenster </a:t>
            </a:r>
            <a:r>
              <a:rPr lang="en-US" dirty="0" err="1">
                <a:ea typeface="+mn-lt"/>
                <a:cs typeface="+mn-lt"/>
              </a:rPr>
              <a:t>herauszufiltern</a:t>
            </a:r>
          </a:p>
          <a:p>
            <a:pPr marL="514350" indent="-514350">
              <a:buAutoNum type="arabicPeriod"/>
            </a:pPr>
            <a:endParaRPr lang="en-US" dirty="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054860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DD7B-FAB1-94FA-93AC-95DC9501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86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000"/>
              </a:spcBef>
            </a:pPr>
            <a:endParaRPr lang="en-US" sz="3600" dirty="0">
              <a:cs typeface="Calibri Light"/>
            </a:endParaRPr>
          </a:p>
          <a:p>
            <a:pPr>
              <a:spcBef>
                <a:spcPts val="1000"/>
              </a:spcBef>
            </a:pPr>
            <a:r>
              <a:rPr lang="en-US" sz="3600" dirty="0">
                <a:ea typeface="+mj-lt"/>
                <a:cs typeface="+mj-lt"/>
              </a:rPr>
              <a:t>6. Non-maximum suppression </a:t>
            </a:r>
            <a:r>
              <a:rPr lang="en-US" sz="3600" dirty="0" err="1">
                <a:ea typeface="+mj-lt"/>
                <a:cs typeface="+mj-lt"/>
              </a:rPr>
              <a:t>nutzen</a:t>
            </a:r>
            <a:r>
              <a:rPr lang="en-US" sz="3600" dirty="0">
                <a:ea typeface="+mj-lt"/>
                <a:cs typeface="+mj-lt"/>
              </a:rPr>
              <a:t>, um </a:t>
            </a:r>
            <a:r>
              <a:rPr lang="en-US" sz="3600" dirty="0" err="1">
                <a:ea typeface="+mj-lt"/>
                <a:cs typeface="+mj-lt"/>
              </a:rPr>
              <a:t>überlappende</a:t>
            </a:r>
            <a:r>
              <a:rPr lang="en-US" sz="3600" dirty="0">
                <a:ea typeface="+mj-lt"/>
                <a:cs typeface="+mj-lt"/>
              </a:rPr>
              <a:t> Fenster </a:t>
            </a:r>
            <a:r>
              <a:rPr lang="en-US" sz="3600" dirty="0" err="1">
                <a:ea typeface="+mj-lt"/>
                <a:cs typeface="+mj-lt"/>
              </a:rPr>
              <a:t>herauszufiltern</a:t>
            </a:r>
            <a:r>
              <a:rPr lang="en-US" sz="3600" dirty="0">
                <a:ea typeface="+mj-lt"/>
                <a:cs typeface="+mj-lt"/>
              </a:rPr>
              <a:t> </a:t>
            </a:r>
          </a:p>
          <a:p>
            <a:pPr>
              <a:spcBef>
                <a:spcPts val="1000"/>
              </a:spcBef>
            </a:pPr>
            <a:endParaRPr lang="en-US" sz="3600" dirty="0">
              <a:latin typeface="Calibri Light"/>
              <a:ea typeface="+mj-lt"/>
              <a:cs typeface="Calibri Ligh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37CBFC1-3811-CBBA-1980-42704677945A}"/>
              </a:ext>
            </a:extLst>
          </p:cNvPr>
          <p:cNvSpPr/>
          <p:nvPr/>
        </p:nvSpPr>
        <p:spPr>
          <a:xfrm>
            <a:off x="4625788" y="3281082"/>
            <a:ext cx="2805952" cy="7351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801561-B292-89B0-990A-4878C99B5C09}"/>
              </a:ext>
            </a:extLst>
          </p:cNvPr>
          <p:cNvSpPr txBox="1"/>
          <p:nvPr/>
        </p:nvSpPr>
        <p:spPr>
          <a:xfrm>
            <a:off x="4814047" y="2277035"/>
            <a:ext cx="286870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Nach non-maximum suppression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34782AAF-CF87-074B-096F-A519C42F0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82" y="2720788"/>
            <a:ext cx="3567952" cy="1981200"/>
          </a:xfrm>
          <a:prstGeom prst="rect">
            <a:avLst/>
          </a:prstGeom>
        </p:spPr>
      </p:pic>
      <p:pic>
        <p:nvPicPr>
          <p:cNvPr id="10" name="Picture 11" descr="Text, letter&#10;&#10;Description automatically generated">
            <a:extLst>
              <a:ext uri="{FF2B5EF4-FFF2-40B4-BE49-F238E27FC236}">
                <a16:creationId xmlns:a16="http://schemas.microsoft.com/office/drawing/2014/main" id="{71B105A5-23D7-D888-14B3-333F28C78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082" y="2887877"/>
            <a:ext cx="3469341" cy="152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832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1040-E386-85D5-DCB8-F01CA77A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Ergebnisse</a:t>
            </a:r>
            <a:endParaRPr lang="en-US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B09C1-8D68-BEA7-21E0-654DE98E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6788" y="1718048"/>
            <a:ext cx="7216588" cy="4324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precision=0.6 </a:t>
            </a:r>
          </a:p>
          <a:p>
            <a:r>
              <a:rPr lang="en-US" dirty="0">
                <a:ea typeface="+mn-lt"/>
                <a:cs typeface="+mn-lt"/>
              </a:rPr>
              <a:t>recall=2.0 </a:t>
            </a:r>
          </a:p>
          <a:p>
            <a:r>
              <a:rPr lang="en-US" dirty="0" err="1">
                <a:ea typeface="+mn-lt"/>
                <a:cs typeface="+mn-lt"/>
              </a:rPr>
              <a:t>mean_precision</a:t>
            </a:r>
            <a:r>
              <a:rPr lang="en-US" dirty="0">
                <a:ea typeface="+mn-lt"/>
                <a:cs typeface="+mn-lt"/>
              </a:rPr>
              <a:t>=2.0</a:t>
            </a:r>
          </a:p>
          <a:p>
            <a:r>
              <a:rPr lang="en-US" dirty="0" err="1">
                <a:cs typeface="Calibri" panose="020F0502020204030204"/>
              </a:rPr>
              <a:t>Konfiguration</a:t>
            </a:r>
            <a:r>
              <a:rPr lang="en-US" dirty="0">
                <a:cs typeface="Calibri" panose="020F0502020204030204"/>
              </a:rPr>
              <a:t>:</a:t>
            </a:r>
          </a:p>
          <a:p>
            <a:pPr lvl="1"/>
            <a:r>
              <a:rPr lang="en-US" dirty="0">
                <a:cs typeface="Calibri" panose="020F0502020204030204"/>
              </a:rPr>
              <a:t>Sliding window x = 15</a:t>
            </a:r>
          </a:p>
          <a:p>
            <a:pPr lvl="1"/>
            <a:r>
              <a:rPr lang="en-US" dirty="0">
                <a:cs typeface="Calibri" panose="020F0502020204030204"/>
              </a:rPr>
              <a:t>Sliding window y = 30</a:t>
            </a:r>
          </a:p>
          <a:p>
            <a:pPr lvl="1"/>
            <a:r>
              <a:rPr lang="en-US" dirty="0">
                <a:cs typeface="Calibri" panose="020F0502020204030204"/>
              </a:rPr>
              <a:t>Sliding window size = request image size</a:t>
            </a:r>
          </a:p>
          <a:p>
            <a:pPr lvl="1"/>
            <a:r>
              <a:rPr lang="en-US" dirty="0">
                <a:cs typeface="Calibri" panose="020F0502020204030204"/>
              </a:rPr>
              <a:t>Num clusters = 100</a:t>
            </a:r>
          </a:p>
        </p:txBody>
      </p:sp>
    </p:spTree>
    <p:extLst>
      <p:ext uri="{BB962C8B-B14F-4D97-AF65-F5344CB8AC3E}">
        <p14:creationId xmlns:p14="http://schemas.microsoft.com/office/powerpoint/2010/main" val="30402029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8088F0-8826-4A25-5727-E4682528D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 err="1">
                <a:cs typeface="Calibri Light"/>
              </a:rPr>
              <a:t>Ergebnisse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97204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1040-E386-85D5-DCB8-F01CA77A0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Ergebnisse</a:t>
            </a:r>
            <a:endParaRPr lang="en-US" dirty="0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4142AE3A-A2A4-EBB6-A524-F698BA40C9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4408" y="1110361"/>
            <a:ext cx="2073088" cy="799539"/>
          </a:xfr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FED7806-C031-A0A2-5894-19367055A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3703" y="2137290"/>
            <a:ext cx="2147047" cy="837079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475031C4-D239-BDFF-624D-119AED104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4602" y="3293129"/>
            <a:ext cx="2092699" cy="827554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8D000E4-B50E-9D4E-C41E-9975BCA02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1218" y="5341846"/>
            <a:ext cx="2120152" cy="809064"/>
          </a:xfrm>
          <a:prstGeom prst="rect">
            <a:avLst/>
          </a:prstGeom>
        </p:spPr>
      </p:pic>
      <p:pic>
        <p:nvPicPr>
          <p:cNvPr id="8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4EE8072B-6927-A66D-E606-C544973EF3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218" y="4277377"/>
            <a:ext cx="2137522" cy="807944"/>
          </a:xfrm>
          <a:prstGeom prst="rect">
            <a:avLst/>
          </a:prstGeom>
        </p:spPr>
      </p:pic>
      <p:pic>
        <p:nvPicPr>
          <p:cNvPr id="10" name="Picture 14">
            <a:extLst>
              <a:ext uri="{FF2B5EF4-FFF2-40B4-BE49-F238E27FC236}">
                <a16:creationId xmlns:a16="http://schemas.microsoft.com/office/drawing/2014/main" id="{535E4AA9-381B-AEAB-D9D6-A26D9C490F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577" y="2785699"/>
            <a:ext cx="4078941" cy="161829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A0AA6E5-737A-F6F4-38B8-C2008E870627}"/>
              </a:ext>
            </a:extLst>
          </p:cNvPr>
          <p:cNvCxnSpPr/>
          <p:nvPr/>
        </p:nvCxnSpPr>
        <p:spPr>
          <a:xfrm flipH="1">
            <a:off x="5620871" y="1080247"/>
            <a:ext cx="17929" cy="5253318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45F9C8-8018-3820-2647-1A01C628432B}"/>
              </a:ext>
            </a:extLst>
          </p:cNvPr>
          <p:cNvSpPr txBox="1"/>
          <p:nvPr/>
        </p:nvSpPr>
        <p:spPr>
          <a:xfrm>
            <a:off x="6477890" y="1321356"/>
            <a:ext cx="430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1.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FA329F-8A33-31C7-FCFC-E45D90075E30}"/>
              </a:ext>
            </a:extLst>
          </p:cNvPr>
          <p:cNvSpPr txBox="1"/>
          <p:nvPr/>
        </p:nvSpPr>
        <p:spPr>
          <a:xfrm>
            <a:off x="6481482" y="2371164"/>
            <a:ext cx="430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2.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5FD2F8-E894-A957-E89B-68BAC0F38083}"/>
              </a:ext>
            </a:extLst>
          </p:cNvPr>
          <p:cNvSpPr txBox="1"/>
          <p:nvPr/>
        </p:nvSpPr>
        <p:spPr>
          <a:xfrm>
            <a:off x="6481482" y="3433481"/>
            <a:ext cx="43030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3.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F8A13-9345-63F4-F949-0A037FD963AA}"/>
              </a:ext>
            </a:extLst>
          </p:cNvPr>
          <p:cNvSpPr txBox="1"/>
          <p:nvPr/>
        </p:nvSpPr>
        <p:spPr>
          <a:xfrm>
            <a:off x="6454587" y="4495798"/>
            <a:ext cx="4840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4.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59A908C-594D-8E24-B77C-FBDD0879FC15}"/>
              </a:ext>
            </a:extLst>
          </p:cNvPr>
          <p:cNvSpPr txBox="1"/>
          <p:nvPr/>
        </p:nvSpPr>
        <p:spPr>
          <a:xfrm>
            <a:off x="6450997" y="5561712"/>
            <a:ext cx="48409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cs typeface="Calibri"/>
              </a:rPr>
              <a:t>5.</a:t>
            </a:r>
          </a:p>
        </p:txBody>
      </p:sp>
    </p:spTree>
    <p:extLst>
      <p:ext uri="{BB962C8B-B14F-4D97-AF65-F5344CB8AC3E}">
        <p14:creationId xmlns:p14="http://schemas.microsoft.com/office/powerpoint/2010/main" val="31173298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730120-D004-C262-E179-0AA2A086E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66B0DA5-ADE0-0B89-ACA0-9C088AF8F9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Kurzes Anfragewort („and“) </a:t>
            </a:r>
          </a:p>
          <a:p>
            <a:pPr lvl="1"/>
            <a:r>
              <a:rPr lang="de-DE" dirty="0"/>
              <a:t>Mehr Cluster (100 =&gt; 150 =&gt; 200)</a:t>
            </a:r>
          </a:p>
          <a:p>
            <a:pPr lvl="2"/>
            <a:r>
              <a:rPr lang="de-DE" dirty="0"/>
              <a:t>Keine signifikante Verbesserung</a:t>
            </a:r>
          </a:p>
          <a:p>
            <a:pPr lvl="1"/>
            <a:r>
              <a:rPr lang="de-DE" dirty="0"/>
              <a:t>Kleinere Schrittgröße (30 =&gt; 20 =&gt; 10)</a:t>
            </a:r>
          </a:p>
          <a:p>
            <a:pPr lvl="2"/>
            <a:r>
              <a:rPr lang="de-DE" dirty="0"/>
              <a:t>Deutliche Verbesserung </a:t>
            </a:r>
          </a:p>
          <a:p>
            <a:pPr lvl="2"/>
            <a:r>
              <a:rPr lang="de-DE" dirty="0"/>
              <a:t>Nachteil: zeitaufwendiger und rechenintensiver</a:t>
            </a:r>
          </a:p>
          <a:p>
            <a:pPr lvl="1"/>
            <a:r>
              <a:rPr lang="de-DE" dirty="0"/>
              <a:t>Bestes Ergebnis mit (100, 20)</a:t>
            </a:r>
          </a:p>
          <a:p>
            <a:pPr lvl="2"/>
            <a:r>
              <a:rPr lang="de-DE" dirty="0"/>
              <a:t>Precision: 0.8</a:t>
            </a:r>
          </a:p>
          <a:p>
            <a:pPr lvl="2"/>
            <a:r>
              <a:rPr lang="de-DE" dirty="0"/>
              <a:t>Recall: 1.143</a:t>
            </a:r>
          </a:p>
          <a:p>
            <a:pPr lvl="2"/>
            <a:r>
              <a:rPr lang="de-DE" dirty="0"/>
              <a:t>Mean Average Precision: 1.109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1DD94BB-3553-32B6-62EA-B64503A14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171" y="3353211"/>
            <a:ext cx="4278629" cy="282375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D84D6D0-4014-924C-D101-E93115EB6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520" y="2001230"/>
            <a:ext cx="2479929" cy="117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25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437BA-DE8E-B77C-3C8A-C4396008C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343" y="-242661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Aufgabe</a:t>
            </a:r>
            <a:endParaRPr lang="en-US" dirty="0"/>
          </a:p>
        </p:txBody>
      </p:sp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132F5F2-BED5-F197-6A74-2371FEA39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80131" y="1082902"/>
            <a:ext cx="3556812" cy="5124059"/>
          </a:xfr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5403DC32-C120-65E5-D152-DAF46904D640}"/>
              </a:ext>
            </a:extLst>
          </p:cNvPr>
          <p:cNvSpPr/>
          <p:nvPr/>
        </p:nvSpPr>
        <p:spPr>
          <a:xfrm>
            <a:off x="4227373" y="1586159"/>
            <a:ext cx="2077357" cy="6622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B68E8C-01BC-C3B7-E430-CE4FF355057E}"/>
              </a:ext>
            </a:extLst>
          </p:cNvPr>
          <p:cNvSpPr txBox="1"/>
          <p:nvPr/>
        </p:nvSpPr>
        <p:spPr>
          <a:xfrm>
            <a:off x="4332108" y="1291749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cs typeface="Calibri"/>
              </a:rPr>
              <a:t>Suchen in: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CDB0CB-A3A6-4F4C-5009-6D0A40BBBC7F}"/>
              </a:ext>
            </a:extLst>
          </p:cNvPr>
          <p:cNvSpPr txBox="1"/>
          <p:nvPr/>
        </p:nvSpPr>
        <p:spPr>
          <a:xfrm>
            <a:off x="1692322" y="3505177"/>
            <a:ext cx="274320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dirty="0" err="1">
                <a:ea typeface="+mn-lt"/>
                <a:cs typeface="+mn-lt"/>
              </a:rPr>
              <a:t>Eingabe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einen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Auschnitt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einem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Dokument</a:t>
            </a:r>
            <a:r>
              <a:rPr lang="en-US" dirty="0">
                <a:ea typeface="+mn-lt"/>
                <a:cs typeface="+mn-lt"/>
              </a:rPr>
              <a:t> (</a:t>
            </a:r>
            <a:r>
              <a:rPr lang="en-US" dirty="0" err="1">
                <a:ea typeface="+mn-lt"/>
                <a:cs typeface="+mn-lt"/>
              </a:rPr>
              <a:t>steht</a:t>
            </a:r>
            <a:r>
              <a:rPr lang="en-US" dirty="0">
                <a:ea typeface="+mn-lt"/>
                <a:cs typeface="+mn-lt"/>
              </a:rPr>
              <a:t> für </a:t>
            </a:r>
            <a:r>
              <a:rPr lang="en-US" dirty="0" err="1">
                <a:ea typeface="+mn-lt"/>
                <a:cs typeface="+mn-lt"/>
              </a:rPr>
              <a:t>ein</a:t>
            </a:r>
            <a:r>
              <a:rPr lang="en-US" dirty="0">
                <a:ea typeface="+mn-lt"/>
                <a:cs typeface="+mn-lt"/>
              </a:rPr>
              <a:t> Wort)</a:t>
            </a:r>
          </a:p>
          <a:p>
            <a:pPr marL="285750" indent="-285750">
              <a:buFont typeface="Calibri"/>
              <a:buChar char="-"/>
            </a:pPr>
            <a:endParaRPr lang="en-US" dirty="0">
              <a:cs typeface="Calibri"/>
            </a:endParaRPr>
          </a:p>
          <a:p>
            <a:pPr marL="285750" indent="-285750">
              <a:buFont typeface="Calibri"/>
              <a:buChar char="-"/>
            </a:pPr>
            <a:r>
              <a:rPr lang="en-US" dirty="0" err="1">
                <a:cs typeface="Calibri"/>
              </a:rPr>
              <a:t>Ausgabe</a:t>
            </a:r>
            <a:r>
              <a:rPr lang="en-US" dirty="0">
                <a:cs typeface="Calibri"/>
              </a:rPr>
              <a:t>: Alle </a:t>
            </a:r>
            <a:r>
              <a:rPr lang="en-US" dirty="0" err="1">
                <a:cs typeface="Calibri"/>
              </a:rPr>
              <a:t>Vorkommen</a:t>
            </a:r>
            <a:r>
              <a:rPr lang="en-US" dirty="0">
                <a:cs typeface="Calibri"/>
              </a:rPr>
              <a:t> von dem Wort </a:t>
            </a:r>
            <a:r>
              <a:rPr lang="en-US" dirty="0" err="1">
                <a:cs typeface="Calibri"/>
              </a:rPr>
              <a:t>im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Dokument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zu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finden</a:t>
            </a:r>
            <a:endParaRPr lang="en-US" dirty="0">
              <a:cs typeface="Calibri"/>
            </a:endParaRP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7864ADAD-6526-F88C-BAE1-4648B611A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208" y="1441784"/>
            <a:ext cx="2743200" cy="1089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17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423CF2-8403-7250-818D-294727D8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Ergebnisse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12ED676-5C35-E0D6-E792-7BD5DEDC5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Langes Anfragewort („</a:t>
            </a:r>
            <a:r>
              <a:rPr lang="de-DE" dirty="0" err="1"/>
              <a:t>instructions</a:t>
            </a:r>
            <a:r>
              <a:rPr lang="de-DE" dirty="0"/>
              <a:t>“) </a:t>
            </a:r>
          </a:p>
          <a:p>
            <a:pPr lvl="1"/>
            <a:r>
              <a:rPr lang="de-DE" dirty="0"/>
              <a:t>Mehr Cluster (100 =&gt; 150 =&gt; 200)</a:t>
            </a:r>
          </a:p>
          <a:p>
            <a:pPr lvl="2"/>
            <a:r>
              <a:rPr lang="de-DE" dirty="0"/>
              <a:t>100 hat bestes Ergebnis erzielt</a:t>
            </a:r>
          </a:p>
          <a:p>
            <a:pPr lvl="1"/>
            <a:r>
              <a:rPr lang="de-DE" dirty="0"/>
              <a:t>Kleinere Schrittgröße (30 =&gt; 20 =&gt; 10)</a:t>
            </a:r>
          </a:p>
          <a:p>
            <a:pPr lvl="2"/>
            <a:r>
              <a:rPr lang="de-DE" dirty="0"/>
              <a:t>Verbesserung </a:t>
            </a:r>
            <a:r>
              <a:rPr lang="de-DE" dirty="0" err="1"/>
              <a:t>u</a:t>
            </a:r>
            <a:endParaRPr lang="de-DE" dirty="0"/>
          </a:p>
          <a:p>
            <a:pPr lvl="2"/>
            <a:r>
              <a:rPr lang="de-DE" dirty="0"/>
              <a:t>Ab 20 keine Verbesserung mehr</a:t>
            </a:r>
          </a:p>
          <a:p>
            <a:pPr lvl="1"/>
            <a:r>
              <a:rPr lang="de-DE" dirty="0"/>
              <a:t>Bestes Ergebnis (100, 20)</a:t>
            </a:r>
          </a:p>
          <a:p>
            <a:pPr lvl="2"/>
            <a:r>
              <a:rPr lang="de-DE" dirty="0"/>
              <a:t>Precision: 1.0</a:t>
            </a:r>
          </a:p>
          <a:p>
            <a:pPr lvl="2"/>
            <a:r>
              <a:rPr lang="de-DE" dirty="0"/>
              <a:t>Recall: 5.0</a:t>
            </a:r>
          </a:p>
          <a:p>
            <a:pPr lvl="2"/>
            <a:r>
              <a:rPr lang="de-DE" dirty="0"/>
              <a:t>Mean Average Precision: 5.0</a:t>
            </a:r>
          </a:p>
        </p:txBody>
      </p:sp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2E92C71-E515-F8A1-4397-5E1E6313DB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360" y="3416203"/>
            <a:ext cx="4282440" cy="2760760"/>
          </a:xfrm>
          <a:prstGeom prst="rect">
            <a:avLst/>
          </a:prstGeom>
        </p:spPr>
      </p:pic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9DCE1CB8-3DFC-FABA-1414-9071C78B9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04" y="2127021"/>
            <a:ext cx="3502152" cy="987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520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8B212-F8DE-E0D7-543D-F015817CD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Datensatz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6D98D-71A2-65FC-3CED-40535B0B33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8318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en-US" dirty="0">
                <a:ea typeface="+mn-lt"/>
                <a:cs typeface="+mn-lt"/>
              </a:rPr>
              <a:t>George Washington Dataset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dirty="0" err="1">
                <a:ea typeface="+mn-lt"/>
                <a:cs typeface="+mn-lt"/>
              </a:rPr>
              <a:t>Enthält</a:t>
            </a:r>
            <a:r>
              <a:rPr lang="en-US" dirty="0">
                <a:ea typeface="+mn-lt"/>
                <a:cs typeface="+mn-lt"/>
              </a:rPr>
              <a:t> 20 Seiten.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dirty="0" err="1">
                <a:ea typeface="+mn-lt"/>
                <a:cs typeface="+mn-lt"/>
              </a:rPr>
              <a:t>Wird</a:t>
            </a:r>
            <a:r>
              <a:rPr lang="en-US" dirty="0">
                <a:ea typeface="+mn-lt"/>
                <a:cs typeface="+mn-lt"/>
              </a:rPr>
              <a:t> von George Washington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Jahr 1755 </a:t>
            </a:r>
            <a:r>
              <a:rPr lang="en-US" dirty="0" err="1">
                <a:ea typeface="+mn-lt"/>
                <a:cs typeface="+mn-lt"/>
              </a:rPr>
              <a:t>geschrieben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dirty="0" err="1">
                <a:cs typeface="Calibri" panose="020F0502020204030204"/>
              </a:rPr>
              <a:t>Historische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Sammlung</a:t>
            </a:r>
            <a:r>
              <a:rPr lang="en-US" dirty="0">
                <a:cs typeface="Calibri" panose="020F0502020204030204"/>
              </a:rPr>
              <a:t> von </a:t>
            </a:r>
            <a:r>
              <a:rPr lang="en-US" dirty="0" err="1">
                <a:cs typeface="Calibri" panose="020F0502020204030204"/>
              </a:rPr>
              <a:t>Dokumenten</a:t>
            </a:r>
            <a:r>
              <a:rPr lang="en-US" dirty="0">
                <a:cs typeface="Calibri" panose="020F0502020204030204"/>
              </a:rPr>
              <a:t>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dirty="0" err="1">
                <a:cs typeface="Calibri" panose="020F0502020204030204"/>
              </a:rPr>
              <a:t>Besteht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aus</a:t>
            </a:r>
            <a:r>
              <a:rPr lang="en-US" dirty="0">
                <a:cs typeface="Calibri" panose="020F0502020204030204"/>
              </a:rPr>
              <a:t> 20 </a:t>
            </a:r>
            <a:r>
              <a:rPr lang="en-US" dirty="0" err="1">
                <a:cs typeface="Calibri" panose="020F0502020204030204"/>
              </a:rPr>
              <a:t>Bildern</a:t>
            </a:r>
            <a:r>
              <a:rPr lang="en-US" dirty="0">
                <a:cs typeface="Calibri" panose="020F0502020204030204"/>
              </a:rPr>
              <a:t>.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en-US" dirty="0" err="1">
                <a:cs typeface="Calibri" panose="020F0502020204030204"/>
              </a:rPr>
              <a:t>Groundtruth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sind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gegeben</a:t>
            </a:r>
            <a:r>
              <a:rPr lang="en-US" dirty="0">
                <a:cs typeface="Calibri" panose="020F0502020204030204"/>
              </a:rPr>
              <a:t>.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3774F09-1640-5132-E5D1-18C5C587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6094" y="1027340"/>
            <a:ext cx="3556812" cy="512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03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08D-16D0-30CE-E510-23A8127A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cs typeface="Calibri Light"/>
              </a:rPr>
              <a:t>Schritte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E9ED-0C10-B668-AB48-6789EB0C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>
                <a:cs typeface="Calibri" panose="020F0502020204030204"/>
              </a:rPr>
              <a:t>Berechnen</a:t>
            </a:r>
            <a:r>
              <a:rPr lang="en-US" dirty="0">
                <a:cs typeface="Calibri" panose="020F0502020204030204"/>
              </a:rPr>
              <a:t> von SIFT </a:t>
            </a:r>
            <a:r>
              <a:rPr lang="en-US" dirty="0" err="1">
                <a:ea typeface="+mn-lt"/>
                <a:cs typeface="+mn-lt"/>
              </a:rPr>
              <a:t>Deskriptoren</a:t>
            </a:r>
            <a:r>
              <a:rPr lang="en-US" dirty="0">
                <a:ea typeface="+mn-lt"/>
                <a:cs typeface="+mn-lt"/>
              </a:rPr>
              <a:t> </a:t>
            </a:r>
            <a:r>
              <a:rPr lang="en-US" dirty="0" err="1"/>
              <a:t>im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gesamten</a:t>
            </a:r>
            <a:r>
              <a:rPr lang="en-US" dirty="0">
                <a:cs typeface="Calibri" panose="020F0502020204030204"/>
              </a:rPr>
              <a:t> Bild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6312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58FB1-C30D-DC7D-40C6-ED0C780CE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514350" indent="-514350">
              <a:spcBef>
                <a:spcPts val="1000"/>
              </a:spcBef>
              <a:buAutoNum type="arabicPeriod"/>
            </a:pPr>
            <a:r>
              <a:rPr lang="en-US" sz="3600" dirty="0" err="1">
                <a:ea typeface="+mj-lt"/>
                <a:cs typeface="+mj-lt"/>
              </a:rPr>
              <a:t>Berechnen</a:t>
            </a:r>
            <a:r>
              <a:rPr lang="en-US" sz="3600" dirty="0">
                <a:ea typeface="+mj-lt"/>
                <a:cs typeface="+mj-lt"/>
              </a:rPr>
              <a:t> von SIFT </a:t>
            </a:r>
            <a:r>
              <a:rPr lang="en-US" sz="3600" dirty="0" err="1">
                <a:ea typeface="+mj-lt"/>
                <a:cs typeface="+mj-lt"/>
              </a:rPr>
              <a:t>Deskriptoren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im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gesamten</a:t>
            </a:r>
            <a:r>
              <a:rPr lang="en-US" sz="3600" dirty="0">
                <a:ea typeface="+mj-lt"/>
                <a:cs typeface="+mj-lt"/>
              </a:rPr>
              <a:t> Bild </a:t>
            </a:r>
            <a:endParaRPr lang="en-US" dirty="0"/>
          </a:p>
          <a:p>
            <a:pPr marL="742950" indent="-742950">
              <a:buAutoNum type="arabicPeriod"/>
            </a:pPr>
            <a:endParaRPr lang="en-US" sz="3600" dirty="0">
              <a:cs typeface="Calibri Light"/>
            </a:endParaRPr>
          </a:p>
          <a:p>
            <a:endParaRPr lang="en-US" sz="3600" dirty="0"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99191-6FE4-E3C4-3639-331B56C13412}"/>
              </a:ext>
            </a:extLst>
          </p:cNvPr>
          <p:cNvSpPr txBox="1"/>
          <p:nvPr/>
        </p:nvSpPr>
        <p:spPr>
          <a:xfrm>
            <a:off x="435428" y="2375064"/>
            <a:ext cx="429688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Calibri"/>
              <a:buChar char="-"/>
            </a:pPr>
            <a:r>
              <a:rPr lang="en-US" sz="2400" dirty="0">
                <a:cs typeface="Calibri"/>
              </a:rPr>
              <a:t>128 dim. Vector</a:t>
            </a:r>
            <a:endParaRPr lang="en-US" dirty="0">
              <a:cs typeface="Calibri" panose="020F0502020204030204"/>
            </a:endParaRPr>
          </a:p>
          <a:p>
            <a:pPr marL="342900" indent="-342900">
              <a:buAutoNum type="arabicPeriod"/>
            </a:pPr>
            <a:endParaRPr lang="en-US" sz="2400"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400" dirty="0" err="1">
                <a:ea typeface="+mn-lt"/>
                <a:cs typeface="+mn-lt"/>
              </a:rPr>
              <a:t>Beschreibt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ein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lokales</a:t>
            </a:r>
            <a:r>
              <a:rPr lang="en-US" sz="2400" dirty="0">
                <a:ea typeface="+mn-lt"/>
                <a:cs typeface="+mn-lt"/>
              </a:rPr>
              <a:t> Feature in </a:t>
            </a:r>
            <a:r>
              <a:rPr lang="en-US" sz="2400" dirty="0" err="1">
                <a:ea typeface="+mn-lt"/>
                <a:cs typeface="+mn-lt"/>
              </a:rPr>
              <a:t>einem</a:t>
            </a:r>
            <a:r>
              <a:rPr lang="en-US" sz="2400" dirty="0">
                <a:ea typeface="+mn-lt"/>
                <a:cs typeface="+mn-lt"/>
              </a:rPr>
              <a:t> Bild</a:t>
            </a:r>
            <a:endParaRPr lang="en-US" sz="2400" dirty="0">
              <a:cs typeface="Calibri"/>
            </a:endParaRPr>
          </a:p>
          <a:p>
            <a:pPr marL="342900" indent="-342900">
              <a:buAutoNum type="arabicPeriod"/>
            </a:pPr>
            <a:endParaRPr lang="en-US" sz="2400">
              <a:cs typeface="Calibri"/>
            </a:endParaRPr>
          </a:p>
          <a:p>
            <a:pPr marL="342900" indent="-342900">
              <a:buFont typeface="Calibri"/>
              <a:buChar char="-"/>
            </a:pPr>
            <a:r>
              <a:rPr lang="en-US" sz="2400" dirty="0" err="1">
                <a:ea typeface="+mn-lt"/>
                <a:cs typeface="+mn-lt"/>
              </a:rPr>
              <a:t>Skalierungsinvariant</a:t>
            </a:r>
            <a:r>
              <a:rPr lang="en-US" sz="2400" dirty="0">
                <a:ea typeface="+mn-lt"/>
                <a:cs typeface="+mn-lt"/>
              </a:rPr>
              <a:t> (</a:t>
            </a:r>
            <a:r>
              <a:rPr lang="en-US" sz="2400" dirty="0" err="1">
                <a:ea typeface="+mn-lt"/>
                <a:cs typeface="+mn-lt"/>
              </a:rPr>
              <a:t>Größe</a:t>
            </a:r>
            <a:r>
              <a:rPr lang="en-US" sz="2400" dirty="0">
                <a:ea typeface="+mn-lt"/>
                <a:cs typeface="+mn-lt"/>
              </a:rPr>
              <a:t> des </a:t>
            </a:r>
            <a:r>
              <a:rPr lang="en-US" sz="2400" dirty="0" err="1">
                <a:ea typeface="+mn-lt"/>
                <a:cs typeface="+mn-lt"/>
              </a:rPr>
              <a:t>Bildes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spielt</a:t>
            </a:r>
            <a:r>
              <a:rPr lang="en-US" sz="2400" dirty="0">
                <a:ea typeface="+mn-lt"/>
                <a:cs typeface="+mn-lt"/>
              </a:rPr>
              <a:t> </a:t>
            </a:r>
            <a:r>
              <a:rPr lang="en-US" sz="2400" dirty="0" err="1">
                <a:ea typeface="+mn-lt"/>
                <a:cs typeface="+mn-lt"/>
              </a:rPr>
              <a:t>keine</a:t>
            </a:r>
            <a:r>
              <a:rPr lang="en-US" sz="2400" dirty="0">
                <a:ea typeface="+mn-lt"/>
                <a:cs typeface="+mn-lt"/>
              </a:rPr>
              <a:t> Rolle) </a:t>
            </a:r>
            <a:endParaRPr lang="en-US" sz="2400" dirty="0">
              <a:cs typeface="Calibri"/>
            </a:endParaRPr>
          </a:p>
          <a:p>
            <a:pPr marL="342900" indent="-342900">
              <a:buAutoNum type="arabicPeriod"/>
            </a:pPr>
            <a:endParaRPr lang="en-US" sz="2400">
              <a:cs typeface="Calibri"/>
            </a:endParaRPr>
          </a:p>
          <a:p>
            <a:pPr marL="342900" indent="-342900">
              <a:buAutoNum type="arabicPeriod"/>
            </a:pPr>
            <a:endParaRPr lang="en-US" sz="2400">
              <a:cs typeface="Calibri"/>
            </a:endParaRPr>
          </a:p>
        </p:txBody>
      </p:sp>
      <p:pic>
        <p:nvPicPr>
          <p:cNvPr id="8" name="Picture 8" descr="Diagram&#10;&#10;Description automatically generated">
            <a:extLst>
              <a:ext uri="{FF2B5EF4-FFF2-40B4-BE49-F238E27FC236}">
                <a16:creationId xmlns:a16="http://schemas.microsoft.com/office/drawing/2014/main" id="{48E38C64-5CAC-39AD-B4D4-A28DBF6CE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3884" y="2048209"/>
            <a:ext cx="6691004" cy="3411435"/>
          </a:xfrm>
        </p:spPr>
      </p:pic>
    </p:spTree>
    <p:extLst>
      <p:ext uri="{BB962C8B-B14F-4D97-AF65-F5344CB8AC3E}">
        <p14:creationId xmlns:p14="http://schemas.microsoft.com/office/powerpoint/2010/main" val="1127324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08D-16D0-30CE-E510-23A8127A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Schritte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E9ED-0C10-B668-AB48-6789EB0C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Berechnen</a:t>
            </a:r>
            <a:r>
              <a:rPr lang="en-US" dirty="0">
                <a:ea typeface="+mn-lt"/>
                <a:cs typeface="+mn-lt"/>
              </a:rPr>
              <a:t> von SIFT </a:t>
            </a:r>
            <a:r>
              <a:rPr lang="en-US" dirty="0" err="1">
                <a:ea typeface="+mn-lt"/>
                <a:cs typeface="+mn-lt"/>
              </a:rPr>
              <a:t>Deskriptoren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gesamten</a:t>
            </a:r>
            <a:r>
              <a:rPr lang="en-US" dirty="0">
                <a:ea typeface="+mn-lt"/>
                <a:cs typeface="+mn-lt"/>
              </a:rPr>
              <a:t> Bild 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Quantisierung</a:t>
            </a:r>
            <a:r>
              <a:rPr lang="en-US" dirty="0">
                <a:ea typeface="+mn-lt"/>
                <a:cs typeface="+mn-lt"/>
              </a:rPr>
              <a:t> von den SIFT-</a:t>
            </a:r>
            <a:r>
              <a:rPr lang="en-US" dirty="0" err="1">
                <a:ea typeface="+mn-lt"/>
                <a:cs typeface="+mn-lt"/>
              </a:rPr>
              <a:t>Deskriptoren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mithilfe</a:t>
            </a:r>
            <a:r>
              <a:rPr lang="en-US" dirty="0">
                <a:ea typeface="+mn-lt"/>
                <a:cs typeface="+mn-lt"/>
              </a:rPr>
              <a:t> von </a:t>
            </a:r>
            <a:r>
              <a:rPr lang="en-US" dirty="0" err="1">
                <a:ea typeface="+mn-lt"/>
                <a:cs typeface="+mn-lt"/>
              </a:rPr>
              <a:t>kmeans</a:t>
            </a:r>
            <a:r>
              <a:rPr lang="en-US" dirty="0">
                <a:ea typeface="+mn-lt"/>
                <a:cs typeface="+mn-lt"/>
              </a:rPr>
              <a:t>-Clustering</a:t>
            </a:r>
          </a:p>
          <a:p>
            <a:pPr marL="514350" indent="-514350">
              <a:buAutoNum type="arabicPeriod"/>
            </a:pP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31692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CAD8-8E2E-D3A5-769B-79D07153E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cs typeface="Calibri Light"/>
              </a:rPr>
              <a:t>2. </a:t>
            </a:r>
            <a:r>
              <a:rPr lang="en-US" sz="3600" dirty="0" err="1">
                <a:ea typeface="+mj-lt"/>
                <a:cs typeface="+mj-lt"/>
              </a:rPr>
              <a:t>Quantisierung</a:t>
            </a:r>
            <a:r>
              <a:rPr lang="en-US" sz="3600" dirty="0">
                <a:ea typeface="+mj-lt"/>
                <a:cs typeface="+mj-lt"/>
              </a:rPr>
              <a:t> von den SIFT-</a:t>
            </a:r>
            <a:r>
              <a:rPr lang="en-US" sz="3600" dirty="0" err="1">
                <a:ea typeface="+mj-lt"/>
                <a:cs typeface="+mj-lt"/>
              </a:rPr>
              <a:t>Deskriptoren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mithilfe</a:t>
            </a:r>
            <a:r>
              <a:rPr lang="en-US" sz="3600" dirty="0">
                <a:ea typeface="+mj-lt"/>
                <a:cs typeface="+mj-lt"/>
              </a:rPr>
              <a:t> von </a:t>
            </a:r>
            <a:r>
              <a:rPr lang="en-US" sz="3600" dirty="0" err="1">
                <a:ea typeface="+mj-lt"/>
                <a:cs typeface="+mj-lt"/>
              </a:rPr>
              <a:t>kmeans</a:t>
            </a:r>
            <a:r>
              <a:rPr lang="en-US" sz="3600" dirty="0">
                <a:ea typeface="+mj-lt"/>
                <a:cs typeface="+mj-lt"/>
              </a:rPr>
              <a:t>-Clustering </a:t>
            </a:r>
            <a:endParaRPr lang="en-US" sz="3600" dirty="0">
              <a:cs typeface="Calibri Light"/>
            </a:endParaRPr>
          </a:p>
        </p:txBody>
      </p:sp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0E5999E3-79FD-9079-F2F0-CA2C2AC21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185" y="3429000"/>
            <a:ext cx="3283074" cy="300082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393239-08FD-0E7E-5C49-9E6EE24A22CF}"/>
              </a:ext>
            </a:extLst>
          </p:cNvPr>
          <p:cNvSpPr txBox="1"/>
          <p:nvPr/>
        </p:nvSpPr>
        <p:spPr>
          <a:xfrm>
            <a:off x="390071" y="2367643"/>
            <a:ext cx="705592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400" dirty="0">
                <a:cs typeface="Calibri"/>
              </a:rPr>
              <a:t>Output: Each descriptor belongs to a cluster (represented by a color)</a:t>
            </a:r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1E96B27-94F4-018D-6837-7EE6338CB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600" y="3688604"/>
            <a:ext cx="2743200" cy="2485805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C04CD0F4-C70A-0CD0-29BB-BC8898422A18}"/>
              </a:ext>
            </a:extLst>
          </p:cNvPr>
          <p:cNvSpPr/>
          <p:nvPr/>
        </p:nvSpPr>
        <p:spPr>
          <a:xfrm>
            <a:off x="6439395" y="4481233"/>
            <a:ext cx="1692233" cy="5739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30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3008D-16D0-30CE-E510-23A8127A2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ea typeface="+mj-lt"/>
                <a:cs typeface="+mj-lt"/>
              </a:rPr>
              <a:t>Schritte</a:t>
            </a:r>
            <a:endParaRPr lang="en-US" dirty="0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CE9ED-0C10-B668-AB48-6789EB0C7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Berechnen</a:t>
            </a:r>
            <a:r>
              <a:rPr lang="en-US" dirty="0">
                <a:ea typeface="+mn-lt"/>
                <a:cs typeface="+mn-lt"/>
              </a:rPr>
              <a:t> von SIFT </a:t>
            </a:r>
            <a:r>
              <a:rPr lang="en-US" dirty="0" err="1">
                <a:ea typeface="+mn-lt"/>
                <a:cs typeface="+mn-lt"/>
              </a:rPr>
              <a:t>Deskriptoren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gesamten</a:t>
            </a:r>
            <a:r>
              <a:rPr lang="en-US" dirty="0">
                <a:ea typeface="+mn-lt"/>
                <a:cs typeface="+mn-lt"/>
              </a:rPr>
              <a:t> Bild 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>
                <a:ea typeface="+mn-lt"/>
                <a:cs typeface="+mn-lt"/>
              </a:rPr>
              <a:t>Quantisierung</a:t>
            </a:r>
            <a:r>
              <a:rPr lang="en-US" dirty="0">
                <a:ea typeface="+mn-lt"/>
                <a:cs typeface="+mn-lt"/>
              </a:rPr>
              <a:t> von den SIFT-</a:t>
            </a:r>
            <a:r>
              <a:rPr lang="en-US" dirty="0" err="1">
                <a:ea typeface="+mn-lt"/>
                <a:cs typeface="+mn-lt"/>
              </a:rPr>
              <a:t>Deskriptoren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mithilfe</a:t>
            </a:r>
            <a:r>
              <a:rPr lang="en-US" dirty="0">
                <a:ea typeface="+mn-lt"/>
                <a:cs typeface="+mn-lt"/>
              </a:rPr>
              <a:t> von </a:t>
            </a:r>
            <a:r>
              <a:rPr lang="en-US" dirty="0" err="1">
                <a:ea typeface="+mn-lt"/>
                <a:cs typeface="+mn-lt"/>
              </a:rPr>
              <a:t>kmeans</a:t>
            </a:r>
            <a:r>
              <a:rPr lang="en-US" dirty="0">
                <a:ea typeface="+mn-lt"/>
                <a:cs typeface="+mn-lt"/>
              </a:rPr>
              <a:t>-Clustering </a:t>
            </a:r>
            <a:endParaRPr lang="en-US" dirty="0"/>
          </a:p>
          <a:p>
            <a:pPr marL="514350" indent="-514350">
              <a:buAutoNum type="arabicPeriod"/>
            </a:pPr>
            <a:r>
              <a:rPr lang="en-US" dirty="0" err="1">
                <a:cs typeface="Calibri" panose="020F0502020204030204"/>
              </a:rPr>
              <a:t>Berechnen</a:t>
            </a:r>
            <a:r>
              <a:rPr lang="en-US" dirty="0">
                <a:cs typeface="Calibri" panose="020F0502020204030204"/>
              </a:rPr>
              <a:t> des Bag of Features </a:t>
            </a:r>
            <a:r>
              <a:rPr lang="en-US" dirty="0" err="1">
                <a:cs typeface="Calibri" panose="020F0502020204030204"/>
              </a:rPr>
              <a:t>Histogrammes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vom</a:t>
            </a:r>
            <a:r>
              <a:rPr lang="en-US" dirty="0">
                <a:cs typeface="Calibri" panose="020F0502020204030204"/>
              </a:rPr>
              <a:t> </a:t>
            </a:r>
            <a:r>
              <a:rPr lang="en-US" dirty="0" err="1">
                <a:cs typeface="Calibri" panose="020F0502020204030204"/>
              </a:rPr>
              <a:t>Anfragebild</a:t>
            </a:r>
            <a:r>
              <a:rPr lang="en-US" dirty="0">
                <a:cs typeface="Calibri" panose="020F0502020204030204"/>
              </a:rPr>
              <a:t> H0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989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2DD7B-FAB1-94FA-93AC-95DC9501B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0862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1000"/>
              </a:spcBef>
            </a:pPr>
            <a:endParaRPr lang="en-US" sz="3600" dirty="0">
              <a:cs typeface="Calibri Light"/>
            </a:endParaRPr>
          </a:p>
          <a:p>
            <a:pPr>
              <a:spcBef>
                <a:spcPts val="1000"/>
              </a:spcBef>
            </a:pPr>
            <a:r>
              <a:rPr lang="en-US" sz="3600" dirty="0">
                <a:ea typeface="+mj-lt"/>
                <a:cs typeface="+mj-lt"/>
              </a:rPr>
              <a:t>3. </a:t>
            </a:r>
            <a:r>
              <a:rPr lang="en-US" sz="3600" dirty="0" err="1">
                <a:ea typeface="+mj-lt"/>
                <a:cs typeface="+mj-lt"/>
              </a:rPr>
              <a:t>Berechnen</a:t>
            </a:r>
            <a:r>
              <a:rPr lang="en-US" sz="3600" dirty="0">
                <a:ea typeface="+mj-lt"/>
                <a:cs typeface="+mj-lt"/>
              </a:rPr>
              <a:t> des Bag of Features </a:t>
            </a:r>
            <a:r>
              <a:rPr lang="en-US" sz="3600" dirty="0" err="1">
                <a:ea typeface="+mj-lt"/>
                <a:cs typeface="+mj-lt"/>
              </a:rPr>
              <a:t>Histogrammes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vom</a:t>
            </a:r>
            <a:r>
              <a:rPr lang="en-US" sz="3600" dirty="0">
                <a:ea typeface="+mj-lt"/>
                <a:cs typeface="+mj-lt"/>
              </a:rPr>
              <a:t> </a:t>
            </a:r>
            <a:r>
              <a:rPr lang="en-US" sz="3600" dirty="0" err="1">
                <a:ea typeface="+mj-lt"/>
                <a:cs typeface="+mj-lt"/>
              </a:rPr>
              <a:t>Anfragebild</a:t>
            </a:r>
            <a:r>
              <a:rPr lang="en-US" sz="3600" dirty="0">
                <a:ea typeface="+mj-lt"/>
                <a:cs typeface="+mj-lt"/>
              </a:rPr>
              <a:t> H0 </a:t>
            </a:r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95BE8C89-747C-BD72-641D-4AB1DAB8CA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247" y="3677022"/>
            <a:ext cx="2670361" cy="2421598"/>
          </a:xfr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5AE51757-5EB6-F9BE-D6C3-21D486B28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2706" y="3119911"/>
            <a:ext cx="2111434" cy="3407229"/>
          </a:xfrm>
          <a:prstGeom prst="rect">
            <a:avLst/>
          </a:prstGeom>
        </p:spPr>
      </p:pic>
      <p:pic>
        <p:nvPicPr>
          <p:cNvPr id="6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18B7C1AA-B1FA-1BF7-E788-045EBE9C5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764" y="3607690"/>
            <a:ext cx="2743200" cy="249764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431C02FE-2390-E4C2-6963-7A0BA2572EC7}"/>
              </a:ext>
            </a:extLst>
          </p:cNvPr>
          <p:cNvSpPr/>
          <p:nvPr/>
        </p:nvSpPr>
        <p:spPr>
          <a:xfrm>
            <a:off x="7242299" y="4407064"/>
            <a:ext cx="1474519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lus Sign 7">
            <a:extLst>
              <a:ext uri="{FF2B5EF4-FFF2-40B4-BE49-F238E27FC236}">
                <a16:creationId xmlns:a16="http://schemas.microsoft.com/office/drawing/2014/main" id="{13ED2B30-E5DA-5A87-CA72-B2A8A392DE7B}"/>
              </a:ext>
            </a:extLst>
          </p:cNvPr>
          <p:cNvSpPr/>
          <p:nvPr/>
        </p:nvSpPr>
        <p:spPr>
          <a:xfrm>
            <a:off x="3045525" y="4317175"/>
            <a:ext cx="910441" cy="91044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2D55D-CBA7-1332-EF2C-6865AA8F5E27}"/>
              </a:ext>
            </a:extLst>
          </p:cNvPr>
          <p:cNvSpPr txBox="1"/>
          <p:nvPr/>
        </p:nvSpPr>
        <p:spPr>
          <a:xfrm>
            <a:off x="244928" y="1832429"/>
            <a:ext cx="705592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2400" dirty="0">
                <a:cs typeface="Calibri"/>
              </a:rPr>
              <a:t>Request image is a window of descriptors</a:t>
            </a:r>
          </a:p>
          <a:p>
            <a:pPr marL="285750" indent="-285750">
              <a:buFont typeface="Calibri"/>
              <a:buChar char="-"/>
            </a:pPr>
            <a:r>
              <a:rPr lang="en-US" sz="2400" dirty="0">
                <a:cs typeface="Calibri"/>
              </a:rPr>
              <a:t>Each descriptor belongs to a cluster (F1, …, F6)</a:t>
            </a:r>
          </a:p>
          <a:p>
            <a:pPr marL="285750" indent="-285750">
              <a:buFont typeface="Calibri"/>
              <a:buChar char="-"/>
            </a:pPr>
            <a:r>
              <a:rPr lang="en-US" sz="2400" dirty="0">
                <a:cs typeface="Calibri"/>
              </a:rPr>
              <a:t>Output: Bag of Features Histogram "H0"</a:t>
            </a:r>
          </a:p>
        </p:txBody>
      </p:sp>
    </p:spTree>
    <p:extLst>
      <p:ext uri="{BB962C8B-B14F-4D97-AF65-F5344CB8AC3E}">
        <p14:creationId xmlns:p14="http://schemas.microsoft.com/office/powerpoint/2010/main" val="2984482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567</Words>
  <Application>Microsoft Macintosh PowerPoint</Application>
  <PresentationFormat>Breitbild</PresentationFormat>
  <Paragraphs>97</Paragraphs>
  <Slides>20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Segmentierungsfreies Wordspotting</vt:lpstr>
      <vt:lpstr>Aufgabe</vt:lpstr>
      <vt:lpstr>Datensatz</vt:lpstr>
      <vt:lpstr>Schritte</vt:lpstr>
      <vt:lpstr>Berechnen von SIFT Deskriptoren im gesamten Bild   </vt:lpstr>
      <vt:lpstr>Schritte</vt:lpstr>
      <vt:lpstr>2. Quantisierung von den SIFT-Deskriptoren mithilfe von kmeans-Clustering </vt:lpstr>
      <vt:lpstr>Schritte</vt:lpstr>
      <vt:lpstr> 3. Berechnen des Bag of Features Histogrammes vom Anfragebild H0 </vt:lpstr>
      <vt:lpstr>Schritte</vt:lpstr>
      <vt:lpstr>4. Berechnen der Bag of Features Histogramme für verschiedene Fenster im gesamten Bild (H1,…,Hn)  </vt:lpstr>
      <vt:lpstr>Schritte</vt:lpstr>
      <vt:lpstr> 5. Sortieren von den Bag of Features Histogrammen (H1,…,Hn) basierend auf Ähnlichkeit zu H0 </vt:lpstr>
      <vt:lpstr>Schritte</vt:lpstr>
      <vt:lpstr> 6. Non-maximum suppression nutzen, um überlappende Fenster herauszufiltern  </vt:lpstr>
      <vt:lpstr>Ergebnisse</vt:lpstr>
      <vt:lpstr>Ergebnisse</vt:lpstr>
      <vt:lpstr>Ergebnisse</vt:lpstr>
      <vt:lpstr>Ergebnisse</vt:lpstr>
      <vt:lpstr>Ergebnisse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Daniel Hollweg</cp:lastModifiedBy>
  <cp:revision>485</cp:revision>
  <dcterms:created xsi:type="dcterms:W3CDTF">2023-01-24T13:45:28Z</dcterms:created>
  <dcterms:modified xsi:type="dcterms:W3CDTF">2023-01-30T15:23:33Z</dcterms:modified>
</cp:coreProperties>
</file>